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4"/>
  </p:handoutMasterIdLst>
  <p:sldIdLst>
    <p:sldId id="260" r:id="rId3"/>
    <p:sldId id="264" r:id="rId4"/>
    <p:sldId id="268" r:id="rId5"/>
    <p:sldId id="302" r:id="rId7"/>
    <p:sldId id="303" r:id="rId8"/>
    <p:sldId id="304" r:id="rId9"/>
    <p:sldId id="312" r:id="rId10"/>
    <p:sldId id="305" r:id="rId11"/>
    <p:sldId id="308" r:id="rId12"/>
    <p:sldId id="28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491"/>
    <a:srgbClr val="E93F64"/>
    <a:srgbClr val="FF9409"/>
    <a:srgbClr val="DB4B10"/>
    <a:srgbClr val="E4151A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5.svg"/><Relationship Id="rId17" Type="http://schemas.openxmlformats.org/officeDocument/2006/relationships/image" Target="../media/image16.png"/><Relationship Id="rId16" Type="http://schemas.openxmlformats.org/officeDocument/2006/relationships/image" Target="../media/image4.svg"/><Relationship Id="rId15" Type="http://schemas.openxmlformats.org/officeDocument/2006/relationships/image" Target="../media/image15.png"/><Relationship Id="rId14" Type="http://schemas.openxmlformats.org/officeDocument/2006/relationships/image" Target="../media/image3.svg"/><Relationship Id="rId13" Type="http://schemas.openxmlformats.org/officeDocument/2006/relationships/image" Target="../media/image14.png"/><Relationship Id="rId12" Type="http://schemas.openxmlformats.org/officeDocument/2006/relationships/image" Target="../media/image2.svg"/><Relationship Id="rId11" Type="http://schemas.openxmlformats.org/officeDocument/2006/relationships/image" Target="../media/image13.png"/><Relationship Id="rId10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17.xml"/><Relationship Id="rId4" Type="http://schemas.openxmlformats.org/officeDocument/2006/relationships/image" Target="../media/image19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8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tags" Target="../tags/tag20.xml"/><Relationship Id="rId4" Type="http://schemas.openxmlformats.org/officeDocument/2006/relationships/image" Target="../media/image19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112430" y="3803436"/>
            <a:ext cx="643509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sz="36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RGB light exchange lighting</a:t>
            </a:r>
            <a:endParaRPr sz="36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5"/>
          <p:cNvSpPr/>
          <p:nvPr>
            <p:custDataLst>
              <p:tags r:id="rId11"/>
            </p:custDataLst>
          </p:nvPr>
        </p:nvSpPr>
        <p:spPr>
          <a:xfrm>
            <a:off x="3004820" y="1417955"/>
            <a:ext cx="664908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Light of Tiny</a:t>
            </a:r>
            <a:r>
              <a:rPr lang="en-US" altLang="zh-CN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-</a:t>
            </a:r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bit</a:t>
            </a:r>
            <a:endParaRPr lang="zh-CN" altLang="en-US" sz="54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sp>
        <p:nvSpPr>
          <p:cNvPr id="3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2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3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855335" y="5821680"/>
            <a:ext cx="139319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sp>
        <p:nvSpPr>
          <p:cNvPr id="7" name="PA-矩形 7"/>
          <p:cNvSpPr/>
          <p:nvPr>
            <p:custDataLst>
              <p:tags r:id="rId7"/>
            </p:custDataLst>
          </p:nvPr>
        </p:nvSpPr>
        <p:spPr>
          <a:xfrm>
            <a:off x="4890752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00168" y="2246482"/>
            <a:ext cx="2805371" cy="587302"/>
            <a:chOff x="1037739" y="2478488"/>
            <a:chExt cx="3007000" cy="590300"/>
          </a:xfrm>
        </p:grpSpPr>
        <p:sp>
          <p:nvSpPr>
            <p:cNvPr id="15" name="矩形 14"/>
            <p:cNvSpPr/>
            <p:nvPr/>
          </p:nvSpPr>
          <p:spPr>
            <a:xfrm>
              <a:off x="1273921" y="2478622"/>
              <a:ext cx="2465955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Preparation</a:t>
              </a:r>
              <a:endParaRPr lang="en-US" sz="2800" b="1" spc="-3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16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938" y="2149842"/>
            <a:ext cx="420347" cy="68401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850831" y="2188830"/>
            <a:ext cx="2805371" cy="603043"/>
            <a:chOff x="998943" y="2420542"/>
            <a:chExt cx="3007000" cy="606122"/>
          </a:xfrm>
        </p:grpSpPr>
        <p:sp>
          <p:nvSpPr>
            <p:cNvPr id="19" name="矩形 18"/>
            <p:cNvSpPr/>
            <p:nvPr/>
          </p:nvSpPr>
          <p:spPr>
            <a:xfrm>
              <a:off x="1279367" y="2420542"/>
              <a:ext cx="2636115" cy="58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Learning </a:t>
              </a:r>
              <a:r>
                <a:rPr lang="zh-CN" altLang="en-US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goal</a:t>
              </a:r>
              <a:endParaRPr lang="zh-CN" altLang="en-US" sz="32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0" name="矩形: 圆角 54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1" cstate="screen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6796" y="2160026"/>
            <a:ext cx="511054" cy="64304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8682833" y="2204576"/>
            <a:ext cx="2805371" cy="587302"/>
            <a:chOff x="1101039" y="2436364"/>
            <a:chExt cx="3007000" cy="590300"/>
          </a:xfrm>
        </p:grpSpPr>
        <p:sp>
          <p:nvSpPr>
            <p:cNvPr id="23" name="矩形 22"/>
            <p:cNvSpPr/>
            <p:nvPr/>
          </p:nvSpPr>
          <p:spPr>
            <a:xfrm>
              <a:off x="1269837" y="2500188"/>
              <a:ext cx="2837584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Search for blocks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5" name="矩形: 圆角 58"/>
            <p:cNvSpPr/>
            <p:nvPr/>
          </p:nvSpPr>
          <p:spPr>
            <a:xfrm>
              <a:off x="1101039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3" cstate="screen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23548" y="2201764"/>
            <a:ext cx="511054" cy="559571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000168" y="3402474"/>
            <a:ext cx="2805371" cy="587508"/>
            <a:chOff x="1037739" y="2419131"/>
            <a:chExt cx="3007000" cy="590508"/>
          </a:xfrm>
        </p:grpSpPr>
        <p:sp>
          <p:nvSpPr>
            <p:cNvPr id="29" name="矩形 28"/>
            <p:cNvSpPr/>
            <p:nvPr/>
          </p:nvSpPr>
          <p:spPr>
            <a:xfrm>
              <a:off x="1273921" y="2485004"/>
              <a:ext cx="2755227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Combine blocks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30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5" cstate="screen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38" y="3349155"/>
            <a:ext cx="511054" cy="694886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850765" y="3419475"/>
            <a:ext cx="4415155" cy="587219"/>
            <a:chOff x="998943" y="2436364"/>
            <a:chExt cx="3007000" cy="590300"/>
          </a:xfrm>
        </p:grpSpPr>
        <p:sp>
          <p:nvSpPr>
            <p:cNvPr id="33" name="矩形 32"/>
            <p:cNvSpPr/>
            <p:nvPr/>
          </p:nvSpPr>
          <p:spPr>
            <a:xfrm>
              <a:off x="1177122" y="2452961"/>
              <a:ext cx="2818441" cy="524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Experimental phenomena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34" name="矩形: 圆角 66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7" cstate="screen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86796" y="3420028"/>
            <a:ext cx="511054" cy="55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524500" y="5856605"/>
            <a:ext cx="140843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98478" y="353228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72005" y="1292225"/>
            <a:ext cx="787844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1.The position of the RGB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Searching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lights in the robot car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540" y="1292506"/>
            <a:ext cx="404635" cy="4544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540" y="1920613"/>
            <a:ext cx="404635" cy="454436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072005" y="1856740"/>
            <a:ext cx="68357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Learn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about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the principle of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RGB Searching light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69695" y="2588260"/>
            <a:ext cx="9718040" cy="295338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Programming method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endParaRPr 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 1 online programming: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First, we need to connect the micro:bit to the computer by USB cable. The computer will pop up a USB flash drive and click on the URL in the USB flash drive:</a:t>
            </a:r>
            <a:r>
              <a:rPr b="1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http://microbit.org/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 enter the programming interface. Add the Yahboom package</a:t>
            </a:r>
            <a:r>
              <a:rPr lang="en-US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https://github.com/lzty634158/</a:t>
            </a:r>
            <a:r>
              <a:rPr 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Tiny-bit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 program.</a:t>
            </a:r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 2 offline programming: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We need to open the offline programming software. After the installation is complete, enter the programming interface, click【New Project】, add Yahboom package:</a:t>
            </a:r>
            <a:r>
              <a:rPr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https://github.com/lzty634158/</a:t>
            </a:r>
            <a:r>
              <a:rPr lang="en-US"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Tiny-bit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, you can program.</a:t>
            </a:r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438140" y="592455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25" y="1852295"/>
            <a:ext cx="3474720" cy="3152775"/>
          </a:xfrm>
          <a:prstGeom prst="rect">
            <a:avLst/>
          </a:prstGeom>
        </p:spPr>
      </p:pic>
      <p:sp>
        <p:nvSpPr>
          <p:cNvPr id="2" name="PA-矩形 86"/>
          <p:cNvSpPr/>
          <p:nvPr>
            <p:custDataLst>
              <p:tags r:id="rId4"/>
            </p:custDataLst>
          </p:nvPr>
        </p:nvSpPr>
        <p:spPr>
          <a:xfrm>
            <a:off x="4698478" y="353228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20800" y="1154430"/>
            <a:ext cx="955802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 the picture shown below, the two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lights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with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the red wire frame are the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RGB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Searching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lights on the Tiny-bit.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29055" y="5084445"/>
            <a:ext cx="916686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Principle: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RGB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Searching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light 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(red, green, blue) are packaged in the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LED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module. We can mix different colors(256*256*256) by controlling the brightness of the three LEDs.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30575" y="43497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368290" y="5637530"/>
            <a:ext cx="14560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320653" y="492928"/>
            <a:ext cx="32086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Learning goal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30" y="1477926"/>
            <a:ext cx="404635" cy="454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30" y="2151118"/>
            <a:ext cx="404635" cy="45443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095" y="2009140"/>
            <a:ext cx="886650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 this lesson, we will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make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color of all RGB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Searching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lights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is changed every 1 seconds.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Red -&gt; Green -&gt; Blue -&gt; White -&gt; Cyan -&gt; Pinkish -&gt; Yellow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2095" y="1390015"/>
            <a:ext cx="867029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Learn how to use RGB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Searching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lights graphically program building blocks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0310" y="1066165"/>
            <a:ext cx="525780" cy="56007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5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9580" y="1233805"/>
            <a:ext cx="95764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following is the location of the building blocks required for this programming.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275" y="1602105"/>
            <a:ext cx="4169410" cy="3998595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438140" y="592455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8975" y="1626235"/>
            <a:ext cx="4272280" cy="3998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55943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1148715"/>
            <a:ext cx="4059555" cy="1396365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438140" y="592455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475" y="2681605"/>
            <a:ext cx="4051300" cy="3178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3800" y="972820"/>
            <a:ext cx="525780" cy="56007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19580" y="998220"/>
            <a:ext cx="524065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summary program is shown below: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4157140" y="353228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165" y="1459865"/>
            <a:ext cx="3400425" cy="335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590" y="1397000"/>
            <a:ext cx="2368550" cy="4478655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094605" y="595884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3140" y="1397000"/>
            <a:ext cx="3648075" cy="385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147060" y="304800"/>
            <a:ext cx="566420" cy="61595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540115" y="349250"/>
            <a:ext cx="622300" cy="5918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96010" y="1082040"/>
            <a:ext cx="999426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After the program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is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download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ed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, we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can see that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micro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: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bit board will display a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heart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pattern on the dot matrix.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nd the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color of all RGB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Searching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lights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is changed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Red -&gt; Green -&gt; Blue -&gt; White -&gt; Cyan -&gt; Pinkish -&gt; Yellow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every 1 seconds.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75" y="2102485"/>
            <a:ext cx="2999740" cy="2652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505" y="2102485"/>
            <a:ext cx="2987675" cy="2660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5" y="2078990"/>
            <a:ext cx="2988310" cy="2675890"/>
          </a:xfrm>
          <a:prstGeom prst="rect">
            <a:avLst/>
          </a:prstGeom>
        </p:spPr>
      </p:pic>
      <p:sp>
        <p:nvSpPr>
          <p:cNvPr id="2" name="PA-矩形 86"/>
          <p:cNvSpPr/>
          <p:nvPr>
            <p:custDataLst>
              <p:tags r:id="rId6"/>
            </p:custDataLst>
          </p:nvPr>
        </p:nvSpPr>
        <p:spPr>
          <a:xfrm>
            <a:off x="3869803" y="374183"/>
            <a:ext cx="4670425" cy="5219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8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Experimental phenomena</a:t>
            </a:r>
            <a:endParaRPr lang="zh-CN" altLang="en-US" sz="2800" b="1" dirty="0">
              <a:ln w="3175">
                <a:solidFill>
                  <a:schemeClr val="tx1"/>
                </a:solidFill>
              </a:ln>
              <a:solidFill>
                <a:srgbClr val="E93F6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094605" y="595884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1903</Words>
  <Application>WPS 演示</Application>
  <PresentationFormat>宽屏</PresentationFormat>
  <Paragraphs>75</Paragraphs>
  <Slides>10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思源黑体 CN Bold</vt:lpstr>
      <vt:lpstr>黑体</vt:lpstr>
      <vt:lpstr>华文中宋</vt:lpstr>
      <vt:lpstr>隶书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超级无敌小胖仔</cp:lastModifiedBy>
  <cp:revision>256</cp:revision>
  <dcterms:created xsi:type="dcterms:W3CDTF">2017-08-18T03:02:00Z</dcterms:created>
  <dcterms:modified xsi:type="dcterms:W3CDTF">2019-06-12T09:09:13Z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